
<file path=[Content_Types].xml><?xml version="1.0" encoding="utf-8"?>
<Types xmlns="http://schemas.openxmlformats.org/package/2006/content-types"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  <p:sldMasterId id="2147483668" r:id="rId2"/>
    <p:sldMasterId id="2147483676" r:id="rId3"/>
  </p:sldMasterIdLst>
  <p:notesMasterIdLst>
    <p:notesMasterId r:id="rId40"/>
  </p:notesMasterIdLst>
  <p:sldIdLst>
    <p:sldId id="256" r:id="rId4"/>
    <p:sldId id="259" r:id="rId5"/>
    <p:sldId id="260" r:id="rId6"/>
    <p:sldId id="266" r:id="rId7"/>
    <p:sldId id="284" r:id="rId8"/>
    <p:sldId id="265" r:id="rId9"/>
    <p:sldId id="286" r:id="rId10"/>
    <p:sldId id="287" r:id="rId11"/>
    <p:sldId id="288" r:id="rId12"/>
    <p:sldId id="289" r:id="rId13"/>
    <p:sldId id="290" r:id="rId14"/>
    <p:sldId id="291" r:id="rId15"/>
    <p:sldId id="292" r:id="rId16"/>
    <p:sldId id="293" r:id="rId17"/>
    <p:sldId id="294" r:id="rId18"/>
    <p:sldId id="295" r:id="rId19"/>
    <p:sldId id="296" r:id="rId20"/>
    <p:sldId id="261" r:id="rId21"/>
    <p:sldId id="285" r:id="rId22"/>
    <p:sldId id="268" r:id="rId23"/>
    <p:sldId id="269" r:id="rId24"/>
    <p:sldId id="270" r:id="rId25"/>
    <p:sldId id="271" r:id="rId26"/>
    <p:sldId id="262" r:id="rId27"/>
    <p:sldId id="273" r:id="rId28"/>
    <p:sldId id="274" r:id="rId29"/>
    <p:sldId id="275" r:id="rId30"/>
    <p:sldId id="276" r:id="rId31"/>
    <p:sldId id="277" r:id="rId32"/>
    <p:sldId id="278" r:id="rId33"/>
    <p:sldId id="279" r:id="rId34"/>
    <p:sldId id="280" r:id="rId35"/>
    <p:sldId id="263" r:id="rId36"/>
    <p:sldId id="282" r:id="rId37"/>
    <p:sldId id="283" r:id="rId38"/>
    <p:sldId id="264" r:id="rId39"/>
  </p:sldIdLst>
  <p:sldSz cx="20116800" cy="10287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3001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77" autoAdjust="0"/>
    <p:restoredTop sz="94713"/>
  </p:normalViewPr>
  <p:slideViewPr>
    <p:cSldViewPr snapToGrid="0" snapToObjects="1">
      <p:cViewPr varScale="1">
        <p:scale>
          <a:sx n="79" d="100"/>
          <a:sy n="79" d="100"/>
        </p:scale>
        <p:origin x="398" y="-24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viewProps" Target="view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theme" Target="theme/theme1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C4CF47-293A-9146-AD73-E74EE1BF593C}" type="datetimeFigureOut">
              <a:rPr lang="en-US" smtClean="0"/>
              <a:t>8/20/2022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12750" y="1143000"/>
            <a:ext cx="60325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42781E-DF9A-1C4C-B6EE-1003020C65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5486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459382" rtl="0" eaLnBrk="1" latinLnBrk="0" hangingPunct="1">
      <a:defRPr sz="1915" kern="1200">
        <a:solidFill>
          <a:schemeClr val="tx1"/>
        </a:solidFill>
        <a:latin typeface="+mn-lt"/>
        <a:ea typeface="+mn-ea"/>
        <a:cs typeface="+mn-cs"/>
      </a:defRPr>
    </a:lvl1pPr>
    <a:lvl2pPr marL="729691" algn="l" defTabSz="1459382" rtl="0" eaLnBrk="1" latinLnBrk="0" hangingPunct="1">
      <a:defRPr sz="1915" kern="1200">
        <a:solidFill>
          <a:schemeClr val="tx1"/>
        </a:solidFill>
        <a:latin typeface="+mn-lt"/>
        <a:ea typeface="+mn-ea"/>
        <a:cs typeface="+mn-cs"/>
      </a:defRPr>
    </a:lvl2pPr>
    <a:lvl3pPr marL="1459382" algn="l" defTabSz="1459382" rtl="0" eaLnBrk="1" latinLnBrk="0" hangingPunct="1">
      <a:defRPr sz="1915" kern="1200">
        <a:solidFill>
          <a:schemeClr val="tx1"/>
        </a:solidFill>
        <a:latin typeface="+mn-lt"/>
        <a:ea typeface="+mn-ea"/>
        <a:cs typeface="+mn-cs"/>
      </a:defRPr>
    </a:lvl3pPr>
    <a:lvl4pPr marL="2189074" algn="l" defTabSz="1459382" rtl="0" eaLnBrk="1" latinLnBrk="0" hangingPunct="1">
      <a:defRPr sz="1915" kern="1200">
        <a:solidFill>
          <a:schemeClr val="tx1"/>
        </a:solidFill>
        <a:latin typeface="+mn-lt"/>
        <a:ea typeface="+mn-ea"/>
        <a:cs typeface="+mn-cs"/>
      </a:defRPr>
    </a:lvl4pPr>
    <a:lvl5pPr marL="2918765" algn="l" defTabSz="1459382" rtl="0" eaLnBrk="1" latinLnBrk="0" hangingPunct="1">
      <a:defRPr sz="1915" kern="1200">
        <a:solidFill>
          <a:schemeClr val="tx1"/>
        </a:solidFill>
        <a:latin typeface="+mn-lt"/>
        <a:ea typeface="+mn-ea"/>
        <a:cs typeface="+mn-cs"/>
      </a:defRPr>
    </a:lvl5pPr>
    <a:lvl6pPr marL="3648456" algn="l" defTabSz="1459382" rtl="0" eaLnBrk="1" latinLnBrk="0" hangingPunct="1">
      <a:defRPr sz="1915" kern="1200">
        <a:solidFill>
          <a:schemeClr val="tx1"/>
        </a:solidFill>
        <a:latin typeface="+mn-lt"/>
        <a:ea typeface="+mn-ea"/>
        <a:cs typeface="+mn-cs"/>
      </a:defRPr>
    </a:lvl6pPr>
    <a:lvl7pPr marL="4378147" algn="l" defTabSz="1459382" rtl="0" eaLnBrk="1" latinLnBrk="0" hangingPunct="1">
      <a:defRPr sz="1915" kern="1200">
        <a:solidFill>
          <a:schemeClr val="tx1"/>
        </a:solidFill>
        <a:latin typeface="+mn-lt"/>
        <a:ea typeface="+mn-ea"/>
        <a:cs typeface="+mn-cs"/>
      </a:defRPr>
    </a:lvl7pPr>
    <a:lvl8pPr marL="5107838" algn="l" defTabSz="1459382" rtl="0" eaLnBrk="1" latinLnBrk="0" hangingPunct="1">
      <a:defRPr sz="1915" kern="1200">
        <a:solidFill>
          <a:schemeClr val="tx1"/>
        </a:solidFill>
        <a:latin typeface="+mn-lt"/>
        <a:ea typeface="+mn-ea"/>
        <a:cs typeface="+mn-cs"/>
      </a:defRPr>
    </a:lvl8pPr>
    <a:lvl9pPr marL="5837530" algn="l" defTabSz="1459382" rtl="0" eaLnBrk="1" latinLnBrk="0" hangingPunct="1">
      <a:defRPr sz="1915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12750" y="1143000"/>
            <a:ext cx="60325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42781E-DF9A-1C4C-B6EE-1003020C65D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333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221492" y="3046155"/>
            <a:ext cx="8380707" cy="2218789"/>
          </a:xfrm>
        </p:spPr>
        <p:txBody>
          <a:bodyPr anchor="b"/>
          <a:lstStyle>
            <a:lvl1pPr algn="l">
              <a:defRPr sz="900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221491" y="5403058"/>
            <a:ext cx="9779427" cy="1571180"/>
          </a:xfrm>
        </p:spPr>
        <p:txBody>
          <a:bodyPr/>
          <a:lstStyle>
            <a:lvl1pPr marL="0" indent="0" algn="l">
              <a:buNone/>
              <a:defRPr sz="3600"/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7" name="Picture 6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EC44D85A-26EC-1343-A670-279FF3F9D77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734626" y="4020242"/>
            <a:ext cx="5431914" cy="1838238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00D66C8-8466-9740-84D3-7036C115C537}"/>
              </a:ext>
            </a:extLst>
          </p:cNvPr>
          <p:cNvCxnSpPr>
            <a:cxnSpLocks/>
          </p:cNvCxnSpPr>
          <p:nvPr userDrawn="1"/>
        </p:nvCxnSpPr>
        <p:spPr>
          <a:xfrm>
            <a:off x="8940176" y="3046156"/>
            <a:ext cx="0" cy="3786411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8130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221492" y="3046155"/>
            <a:ext cx="8380707" cy="2218789"/>
          </a:xfrm>
        </p:spPr>
        <p:txBody>
          <a:bodyPr anchor="b"/>
          <a:lstStyle>
            <a:lvl1pPr algn="l">
              <a:defRPr sz="900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221491" y="5403058"/>
            <a:ext cx="9779427" cy="1571180"/>
          </a:xfrm>
        </p:spPr>
        <p:txBody>
          <a:bodyPr/>
          <a:lstStyle>
            <a:lvl1pPr marL="0" indent="0" algn="l">
              <a:buNone/>
              <a:defRPr sz="3600"/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7" name="Picture 6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EC44D85A-26EC-1343-A670-279FF3F9D77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734626" y="4020242"/>
            <a:ext cx="5431914" cy="1838238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00D66C8-8466-9740-84D3-7036C115C537}"/>
              </a:ext>
            </a:extLst>
          </p:cNvPr>
          <p:cNvCxnSpPr>
            <a:cxnSpLocks/>
          </p:cNvCxnSpPr>
          <p:nvPr userDrawn="1"/>
        </p:nvCxnSpPr>
        <p:spPr>
          <a:xfrm>
            <a:off x="8940176" y="3046156"/>
            <a:ext cx="0" cy="3786411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4106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2553" y="2564608"/>
            <a:ext cx="17350740" cy="4279106"/>
          </a:xfrm>
        </p:spPr>
        <p:txBody>
          <a:bodyPr anchor="b"/>
          <a:lstStyle>
            <a:lvl1pPr>
              <a:defRPr sz="9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2553" y="6884195"/>
            <a:ext cx="17350740" cy="2250281"/>
          </a:xfrm>
        </p:spPr>
        <p:txBody>
          <a:bodyPr/>
          <a:lstStyle>
            <a:lvl1pPr marL="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62252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83030" y="3871109"/>
            <a:ext cx="17350740" cy="58523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Content Placeholder 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2B18E1BA-C3C5-134C-B406-5F585C367C4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07140" y="563580"/>
            <a:ext cx="5086563" cy="808022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A8BD4E4-6755-1E45-940F-7A45F37840FF}"/>
              </a:ext>
            </a:extLst>
          </p:cNvPr>
          <p:cNvCxnSpPr>
            <a:cxnSpLocks/>
          </p:cNvCxnSpPr>
          <p:nvPr userDrawn="1"/>
        </p:nvCxnSpPr>
        <p:spPr>
          <a:xfrm>
            <a:off x="1071749" y="1525980"/>
            <a:ext cx="19045051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6" name="Title 1">
            <a:extLst>
              <a:ext uri="{FF2B5EF4-FFF2-40B4-BE49-F238E27FC236}">
                <a16:creationId xmlns:a16="http://schemas.microsoft.com/office/drawing/2014/main" id="{60EC4845-A3DD-CB41-8319-8309798CA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3030" y="1680359"/>
            <a:ext cx="17350740" cy="198834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08757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3030" y="1680359"/>
            <a:ext cx="17350740" cy="198834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83030" y="3871109"/>
            <a:ext cx="8549640" cy="58523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184130" y="3871109"/>
            <a:ext cx="8549640" cy="58523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8" name="Content Placeholder 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D80A9A48-806D-2940-8845-38B33298318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07140" y="563580"/>
            <a:ext cx="5086563" cy="808022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5FE285B-85BF-EA47-8CD7-4339C12585FF}"/>
              </a:ext>
            </a:extLst>
          </p:cNvPr>
          <p:cNvCxnSpPr>
            <a:cxnSpLocks/>
          </p:cNvCxnSpPr>
          <p:nvPr userDrawn="1"/>
        </p:nvCxnSpPr>
        <p:spPr>
          <a:xfrm>
            <a:off x="1071749" y="1525980"/>
            <a:ext cx="19045051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6314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49930" y="3654416"/>
            <a:ext cx="8510349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51361" y="4890284"/>
            <a:ext cx="8510349" cy="51681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0214610" y="3654416"/>
            <a:ext cx="8552260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0214610" y="4890284"/>
            <a:ext cx="8552260" cy="51681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0" name="Content Placeholder 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087A32F5-5668-9F4E-9539-C3B53A1FDE1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07140" y="563580"/>
            <a:ext cx="5086563" cy="808022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566BC2B-E244-D040-B8C0-F1A4CF2D36B5}"/>
              </a:ext>
            </a:extLst>
          </p:cNvPr>
          <p:cNvCxnSpPr>
            <a:cxnSpLocks/>
          </p:cNvCxnSpPr>
          <p:nvPr userDrawn="1"/>
        </p:nvCxnSpPr>
        <p:spPr>
          <a:xfrm>
            <a:off x="1071749" y="1525980"/>
            <a:ext cx="19045051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9" name="Title 1">
            <a:extLst>
              <a:ext uri="{FF2B5EF4-FFF2-40B4-BE49-F238E27FC236}">
                <a16:creationId xmlns:a16="http://schemas.microsoft.com/office/drawing/2014/main" id="{97220232-E7C6-C341-83AD-C4FA25A949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3030" y="1680359"/>
            <a:ext cx="17350740" cy="198834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06446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4901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1325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2553" y="2564608"/>
            <a:ext cx="17350740" cy="4279106"/>
          </a:xfrm>
        </p:spPr>
        <p:txBody>
          <a:bodyPr anchor="b"/>
          <a:lstStyle>
            <a:lvl1pPr>
              <a:defRPr sz="9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2553" y="6884195"/>
            <a:ext cx="17350740" cy="2250281"/>
          </a:xfrm>
        </p:spPr>
        <p:txBody>
          <a:bodyPr/>
          <a:lstStyle>
            <a:lvl1pPr marL="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146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83030" y="3871109"/>
            <a:ext cx="17350740" cy="58523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6" name="Picture 5" descr="Text&#10;&#10;Description automatically generated with low confidence">
            <a:extLst>
              <a:ext uri="{FF2B5EF4-FFF2-40B4-BE49-F238E27FC236}">
                <a16:creationId xmlns:a16="http://schemas.microsoft.com/office/drawing/2014/main" id="{679F0884-2384-7442-BDE7-61006FEE1A0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7313" y="580584"/>
            <a:ext cx="4960609" cy="791016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ABF5189-9B47-F640-A5F6-99CD23D506AD}"/>
              </a:ext>
            </a:extLst>
          </p:cNvPr>
          <p:cNvCxnSpPr>
            <a:cxnSpLocks/>
          </p:cNvCxnSpPr>
          <p:nvPr userDrawn="1"/>
        </p:nvCxnSpPr>
        <p:spPr>
          <a:xfrm>
            <a:off x="1071749" y="1525980"/>
            <a:ext cx="19045051" cy="0"/>
          </a:xfrm>
          <a:prstGeom prst="line">
            <a:avLst/>
          </a:prstGeom>
          <a:ln w="22225">
            <a:solidFill>
              <a:srgbClr val="830019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B8F1E0AC-0ABE-114A-80B1-E2A3B153C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3030" y="1680359"/>
            <a:ext cx="17350740" cy="198834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81933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3030" y="1680359"/>
            <a:ext cx="17350740" cy="198834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83030" y="3871109"/>
            <a:ext cx="8549640" cy="58523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184130" y="3871109"/>
            <a:ext cx="8549640" cy="58523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 descr="Text&#10;&#10;Description automatically generated with low confidence">
            <a:extLst>
              <a:ext uri="{FF2B5EF4-FFF2-40B4-BE49-F238E27FC236}">
                <a16:creationId xmlns:a16="http://schemas.microsoft.com/office/drawing/2014/main" id="{6E695956-3665-C448-BAAA-5092E1E8B88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7313" y="580584"/>
            <a:ext cx="4960609" cy="791016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AA61B11-F9DF-C849-901C-50B8C2AEF822}"/>
              </a:ext>
            </a:extLst>
          </p:cNvPr>
          <p:cNvCxnSpPr>
            <a:cxnSpLocks/>
          </p:cNvCxnSpPr>
          <p:nvPr userDrawn="1"/>
        </p:nvCxnSpPr>
        <p:spPr>
          <a:xfrm>
            <a:off x="1071749" y="1525980"/>
            <a:ext cx="19045051" cy="0"/>
          </a:xfrm>
          <a:prstGeom prst="line">
            <a:avLst/>
          </a:prstGeom>
          <a:ln w="22225">
            <a:solidFill>
              <a:srgbClr val="830019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2089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60532" y="6358917"/>
            <a:ext cx="8380707" cy="2218789"/>
          </a:xfrm>
        </p:spPr>
        <p:txBody>
          <a:bodyPr anchor="b"/>
          <a:lstStyle>
            <a:lvl1pPr algn="l">
              <a:defRPr sz="900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60531" y="8715820"/>
            <a:ext cx="9779427" cy="1571180"/>
          </a:xfrm>
        </p:spPr>
        <p:txBody>
          <a:bodyPr/>
          <a:lstStyle>
            <a:lvl1pPr marL="0" indent="0" algn="l">
              <a:buNone/>
              <a:defRPr sz="3600"/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7" name="Picture 6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EC44D85A-26EC-1343-A670-279FF3F9D77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73666" y="7333004"/>
            <a:ext cx="5431914" cy="1838238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00D66C8-8466-9740-84D3-7036C115C537}"/>
              </a:ext>
            </a:extLst>
          </p:cNvPr>
          <p:cNvCxnSpPr>
            <a:cxnSpLocks/>
          </p:cNvCxnSpPr>
          <p:nvPr userDrawn="1"/>
        </p:nvCxnSpPr>
        <p:spPr>
          <a:xfrm>
            <a:off x="8879216" y="6358918"/>
            <a:ext cx="0" cy="3786411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ollage of a person&#10;&#10;Description automatically generated with low confidence">
            <a:extLst>
              <a:ext uri="{FF2B5EF4-FFF2-40B4-BE49-F238E27FC236}">
                <a16:creationId xmlns:a16="http://schemas.microsoft.com/office/drawing/2014/main" id="{5C8CC33F-B21D-B14E-88F4-1A8D77317B6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47500" y="1134337"/>
            <a:ext cx="20166245" cy="4335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955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49930" y="3654416"/>
            <a:ext cx="8510349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51361" y="4890284"/>
            <a:ext cx="8510349" cy="51681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0214610" y="3654416"/>
            <a:ext cx="8552260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0214610" y="4890284"/>
            <a:ext cx="8552260" cy="51681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9" name="Picture 8" descr="Text&#10;&#10;Description automatically generated with low confidence">
            <a:extLst>
              <a:ext uri="{FF2B5EF4-FFF2-40B4-BE49-F238E27FC236}">
                <a16:creationId xmlns:a16="http://schemas.microsoft.com/office/drawing/2014/main" id="{1ABD6D52-6E65-C444-974D-753EE4A5008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7313" y="580584"/>
            <a:ext cx="4960609" cy="791016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7504330-E54D-F04F-913D-1B412CD4D4A1}"/>
              </a:ext>
            </a:extLst>
          </p:cNvPr>
          <p:cNvCxnSpPr>
            <a:cxnSpLocks/>
          </p:cNvCxnSpPr>
          <p:nvPr userDrawn="1"/>
        </p:nvCxnSpPr>
        <p:spPr>
          <a:xfrm>
            <a:off x="1071749" y="1525980"/>
            <a:ext cx="19045051" cy="0"/>
          </a:xfrm>
          <a:prstGeom prst="line">
            <a:avLst/>
          </a:prstGeom>
          <a:ln w="22225">
            <a:solidFill>
              <a:srgbClr val="830019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3" name="Title 1">
            <a:extLst>
              <a:ext uri="{FF2B5EF4-FFF2-40B4-BE49-F238E27FC236}">
                <a16:creationId xmlns:a16="http://schemas.microsoft.com/office/drawing/2014/main" id="{B219908F-3C6D-664D-95AE-C283154147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3030" y="1680359"/>
            <a:ext cx="17350740" cy="198834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66228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1862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12522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0149D53-7FD3-9A45-A3E6-80D28DEFB6F3}"/>
              </a:ext>
            </a:extLst>
          </p:cNvPr>
          <p:cNvSpPr/>
          <p:nvPr userDrawn="1"/>
        </p:nvSpPr>
        <p:spPr>
          <a:xfrm>
            <a:off x="0" y="0"/>
            <a:ext cx="20116800" cy="10287000"/>
          </a:xfrm>
          <a:prstGeom prst="rect">
            <a:avLst/>
          </a:prstGeom>
          <a:solidFill>
            <a:srgbClr val="830019"/>
          </a:solidFill>
          <a:ln>
            <a:solidFill>
              <a:srgbClr val="8300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D864C1F-534B-2542-88C6-3BC26AA2E7A6}"/>
              </a:ext>
            </a:extLst>
          </p:cNvPr>
          <p:cNvSpPr/>
          <p:nvPr userDrawn="1"/>
        </p:nvSpPr>
        <p:spPr>
          <a:xfrm>
            <a:off x="1061720" y="1104900"/>
            <a:ext cx="17993359" cy="8102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7548FD9-AD03-1448-BD23-F85DBDC7AD7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6" t="11784" r="-7" b="17909"/>
          <a:stretch/>
        </p:blipFill>
        <p:spPr>
          <a:xfrm>
            <a:off x="1061720" y="2120900"/>
            <a:ext cx="17993359" cy="651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22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60532" y="6358917"/>
            <a:ext cx="8380707" cy="2218789"/>
          </a:xfrm>
        </p:spPr>
        <p:txBody>
          <a:bodyPr anchor="b"/>
          <a:lstStyle>
            <a:lvl1pPr algn="l">
              <a:defRPr sz="900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60531" y="8715820"/>
            <a:ext cx="9779427" cy="1571180"/>
          </a:xfrm>
        </p:spPr>
        <p:txBody>
          <a:bodyPr/>
          <a:lstStyle>
            <a:lvl1pPr marL="0" indent="0" algn="l">
              <a:buNone/>
              <a:defRPr sz="3600"/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7" name="Picture 6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EC44D85A-26EC-1343-A670-279FF3F9D77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73666" y="7333004"/>
            <a:ext cx="5431914" cy="1838238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00D66C8-8466-9740-84D3-7036C115C537}"/>
              </a:ext>
            </a:extLst>
          </p:cNvPr>
          <p:cNvCxnSpPr>
            <a:cxnSpLocks/>
          </p:cNvCxnSpPr>
          <p:nvPr userDrawn="1"/>
        </p:nvCxnSpPr>
        <p:spPr>
          <a:xfrm>
            <a:off x="8879216" y="6358918"/>
            <a:ext cx="0" cy="3786411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A851D3B-0E0B-2141-8589-7B59EF74B5C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23825" y="1115758"/>
            <a:ext cx="4924425" cy="4214812"/>
          </a:xfrm>
        </p:spPr>
        <p:txBody>
          <a:bodyPr/>
          <a:lstStyle/>
          <a:p>
            <a:endParaRPr lang="en-US"/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47E63299-2876-7744-B2B4-C5A57EF828C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057775" y="1115758"/>
            <a:ext cx="4924425" cy="4214812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CA1E35F2-9D18-B74C-B145-219B98D0821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39375" y="1115758"/>
            <a:ext cx="4924425" cy="4214812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256B3B6F-B203-194C-AADB-FCBA58B47A9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420975" y="1115758"/>
            <a:ext cx="4924425" cy="4214812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207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2553" y="2564608"/>
            <a:ext cx="17350740" cy="4279106"/>
          </a:xfrm>
        </p:spPr>
        <p:txBody>
          <a:bodyPr anchor="b"/>
          <a:lstStyle>
            <a:lvl1pPr>
              <a:defRPr sz="9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2553" y="6884195"/>
            <a:ext cx="17350740" cy="2250281"/>
          </a:xfrm>
        </p:spPr>
        <p:txBody>
          <a:bodyPr/>
          <a:lstStyle>
            <a:lvl1pPr marL="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36516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83030" y="3871109"/>
            <a:ext cx="17350740" cy="58523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Content Placeholder 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2B18E1BA-C3C5-134C-B406-5F585C367C4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07140" y="563580"/>
            <a:ext cx="5086563" cy="808022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A8BD4E4-6755-1E45-940F-7A45F37840FF}"/>
              </a:ext>
            </a:extLst>
          </p:cNvPr>
          <p:cNvCxnSpPr>
            <a:cxnSpLocks/>
          </p:cNvCxnSpPr>
          <p:nvPr userDrawn="1"/>
        </p:nvCxnSpPr>
        <p:spPr>
          <a:xfrm>
            <a:off x="1071749" y="1525980"/>
            <a:ext cx="19045051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0" name="Title 1">
            <a:extLst>
              <a:ext uri="{FF2B5EF4-FFF2-40B4-BE49-F238E27FC236}">
                <a16:creationId xmlns:a16="http://schemas.microsoft.com/office/drawing/2014/main" id="{46419160-7244-E34D-B268-455C8B2194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3030" y="1680359"/>
            <a:ext cx="17350740" cy="198834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3922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3030" y="1680359"/>
            <a:ext cx="17350740" cy="198834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83030" y="3871109"/>
            <a:ext cx="8549640" cy="58523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184130" y="3871109"/>
            <a:ext cx="8549640" cy="58523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8" name="Content Placeholder 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D80A9A48-806D-2940-8845-38B33298318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07140" y="563580"/>
            <a:ext cx="5086563" cy="808022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5FE285B-85BF-EA47-8CD7-4339C12585FF}"/>
              </a:ext>
            </a:extLst>
          </p:cNvPr>
          <p:cNvCxnSpPr>
            <a:cxnSpLocks/>
          </p:cNvCxnSpPr>
          <p:nvPr userDrawn="1"/>
        </p:nvCxnSpPr>
        <p:spPr>
          <a:xfrm>
            <a:off x="1071749" y="1525980"/>
            <a:ext cx="19045051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2314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49930" y="3654416"/>
            <a:ext cx="8510349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51361" y="4890284"/>
            <a:ext cx="8510349" cy="51681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0214610" y="3654416"/>
            <a:ext cx="8552260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0214610" y="4890284"/>
            <a:ext cx="8552260" cy="51681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0" name="Content Placeholder 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087A32F5-5668-9F4E-9539-C3B53A1FDE1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07140" y="563580"/>
            <a:ext cx="5086563" cy="808022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566BC2B-E244-D040-B8C0-F1A4CF2D36B5}"/>
              </a:ext>
            </a:extLst>
          </p:cNvPr>
          <p:cNvCxnSpPr>
            <a:cxnSpLocks/>
          </p:cNvCxnSpPr>
          <p:nvPr userDrawn="1"/>
        </p:nvCxnSpPr>
        <p:spPr>
          <a:xfrm>
            <a:off x="1071749" y="1525980"/>
            <a:ext cx="19045051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6" name="Title 1">
            <a:extLst>
              <a:ext uri="{FF2B5EF4-FFF2-40B4-BE49-F238E27FC236}">
                <a16:creationId xmlns:a16="http://schemas.microsoft.com/office/drawing/2014/main" id="{B6486343-DC26-6D4E-8262-198F802B84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3030" y="1680359"/>
            <a:ext cx="17350740" cy="198834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14176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4338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29074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3.xml"/><Relationship Id="rId9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theme" Target="../theme/theme3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5" Type="http://schemas.openxmlformats.org/officeDocument/2006/relationships/slideLayout" Target="../slideLayouts/slideLayout21.xml"/><Relationship Id="rId4" Type="http://schemas.openxmlformats.org/officeDocument/2006/relationships/slideLayout" Target="../slideLayouts/slideLayout20.xml"/><Relationship Id="rId9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300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83030" y="547688"/>
            <a:ext cx="17350740" cy="19883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83030" y="2738438"/>
            <a:ext cx="17350740" cy="65270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D209364F-E885-6141-A854-0612B489049C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alphaModFix amt="14000"/>
          </a:blip>
          <a:stretch>
            <a:fillRect/>
          </a:stretch>
        </p:blipFill>
        <p:spPr>
          <a:xfrm>
            <a:off x="13314113" y="4930773"/>
            <a:ext cx="7309646" cy="7309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9263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85" r:id="rId2"/>
    <p:sldLayoutId id="2147483686" r:id="rId3"/>
    <p:sldLayoutId id="2147483663" r:id="rId4"/>
    <p:sldLayoutId id="2147483662" r:id="rId5"/>
    <p:sldLayoutId id="2147483664" r:id="rId6"/>
    <p:sldLayoutId id="2147483665" r:id="rId7"/>
    <p:sldLayoutId id="2147483666" r:id="rId8"/>
    <p:sldLayoutId id="2147483667" r:id="rId9"/>
  </p:sldLayoutIdLst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  <p:hf sldNum="0" hdr="0" ftr="0" dt="0"/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b="1" kern="1200">
          <a:solidFill>
            <a:schemeClr val="bg1">
              <a:lumMod val="85000"/>
            </a:schemeClr>
          </a:solidFill>
          <a:latin typeface="Montserrat" pitchFamily="2" charset="77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b="0" i="0" kern="1200">
          <a:solidFill>
            <a:schemeClr val="bg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b="0" i="0" kern="1200">
          <a:solidFill>
            <a:schemeClr val="bg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b="0" i="0" kern="1200">
          <a:solidFill>
            <a:schemeClr val="bg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b="0" i="0" kern="1200">
          <a:solidFill>
            <a:schemeClr val="bg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b="0" i="0" kern="1200">
          <a:solidFill>
            <a:schemeClr val="bg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83030" y="547688"/>
            <a:ext cx="17350740" cy="19883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83030" y="2738438"/>
            <a:ext cx="17350740" cy="65270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D209364F-E885-6141-A854-0612B489049C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alphaModFix amt="14000"/>
          </a:blip>
          <a:stretch>
            <a:fillRect/>
          </a:stretch>
        </p:blipFill>
        <p:spPr>
          <a:xfrm>
            <a:off x="13314113" y="4930773"/>
            <a:ext cx="7309646" cy="7309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154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</p:sldLayoutIdLst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  <p:hf sldNum="0" hdr="0" ftr="0" dt="0"/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b="1" kern="1200">
          <a:solidFill>
            <a:schemeClr val="bg1">
              <a:lumMod val="85000"/>
            </a:schemeClr>
          </a:solidFill>
          <a:latin typeface="Montserrat" pitchFamily="2" charset="77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b="0" i="0" kern="1200">
          <a:solidFill>
            <a:schemeClr val="bg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b="0" i="0" kern="1200">
          <a:solidFill>
            <a:schemeClr val="bg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b="0" i="0" kern="1200">
          <a:solidFill>
            <a:schemeClr val="bg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b="0" i="0" kern="1200">
          <a:solidFill>
            <a:schemeClr val="bg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b="0" i="0" kern="1200">
          <a:solidFill>
            <a:schemeClr val="bg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83030" y="547688"/>
            <a:ext cx="17350740" cy="19883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83030" y="2738438"/>
            <a:ext cx="17350740" cy="65270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5" name="Picture 4" descr="Shape&#10;&#10;Description automatically generated with low confidence">
            <a:extLst>
              <a:ext uri="{FF2B5EF4-FFF2-40B4-BE49-F238E27FC236}">
                <a16:creationId xmlns:a16="http://schemas.microsoft.com/office/drawing/2014/main" id="{E1D980BE-6E12-A54F-8A2E-108718B28A89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alphaModFix amt="20000"/>
          </a:blip>
          <a:stretch>
            <a:fillRect/>
          </a:stretch>
        </p:blipFill>
        <p:spPr>
          <a:xfrm>
            <a:off x="13282059" y="4912548"/>
            <a:ext cx="731520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99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</p:sldLayoutIdLst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  <p:hf sldNum="0" hdr="0" ftr="0" dt="0"/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b="1" kern="1200">
          <a:solidFill>
            <a:srgbClr val="830019"/>
          </a:solidFill>
          <a:latin typeface="Montserrat" pitchFamily="2" charset="77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b="0" i="0" kern="1200">
          <a:solidFill>
            <a:schemeClr val="bg1">
              <a:lumMod val="75000"/>
            </a:schemeClr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b="0" i="0" kern="1200">
          <a:solidFill>
            <a:schemeClr val="bg1">
              <a:lumMod val="75000"/>
            </a:schemeClr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b="0" i="0" kern="1200">
          <a:solidFill>
            <a:schemeClr val="bg1">
              <a:lumMod val="75000"/>
            </a:schemeClr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b="0" i="0" kern="1200">
          <a:solidFill>
            <a:schemeClr val="bg1">
              <a:lumMod val="75000"/>
            </a:schemeClr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b="0" i="0" kern="1200">
          <a:solidFill>
            <a:schemeClr val="bg1">
              <a:lumMod val="75000"/>
            </a:schemeClr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300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00D670B-F3CC-F249-9C90-22AE0FF581D3}"/>
              </a:ext>
            </a:extLst>
          </p:cNvPr>
          <p:cNvSpPr txBox="1"/>
          <p:nvPr/>
        </p:nvSpPr>
        <p:spPr>
          <a:xfrm>
            <a:off x="9716525" y="3477423"/>
            <a:ext cx="10300716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Immersive Quiz for Spanish Learners</a:t>
            </a:r>
            <a:br>
              <a:rPr lang="en-US" sz="72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By Austin Klum</a:t>
            </a:r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83CE7039-2807-3945-B156-BF836757F0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4626" y="4020242"/>
            <a:ext cx="5431914" cy="1838238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DF13B07-2EB1-0443-955B-BB889261A1BF}"/>
              </a:ext>
            </a:extLst>
          </p:cNvPr>
          <p:cNvCxnSpPr>
            <a:cxnSpLocks/>
          </p:cNvCxnSpPr>
          <p:nvPr/>
        </p:nvCxnSpPr>
        <p:spPr>
          <a:xfrm>
            <a:off x="8940176" y="3046156"/>
            <a:ext cx="0" cy="3786411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Logo, company name&#10;&#10;Description automatically generated">
            <a:extLst>
              <a:ext uri="{FF2B5EF4-FFF2-40B4-BE49-F238E27FC236}">
                <a16:creationId xmlns:a16="http://schemas.microsoft.com/office/drawing/2014/main" id="{E17F4B49-97F9-7748-B821-2C301F1BF94C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4000"/>
          </a:blip>
          <a:stretch>
            <a:fillRect/>
          </a:stretch>
        </p:blipFill>
        <p:spPr>
          <a:xfrm>
            <a:off x="13314113" y="4930773"/>
            <a:ext cx="7309646" cy="7309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338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B050677-7CB5-461E-9119-5AC3022911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Location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365E942-179D-4B5E-9263-8E6A8E579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Creator – Create Component</a:t>
            </a:r>
          </a:p>
        </p:txBody>
      </p:sp>
    </p:spTree>
    <p:extLst>
      <p:ext uri="{BB962C8B-B14F-4D97-AF65-F5344CB8AC3E}">
        <p14:creationId xmlns:p14="http://schemas.microsoft.com/office/powerpoint/2010/main" val="48523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AAC94D9-DA9B-491A-BE9D-34970A4241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Edit Answer</a:t>
            </a:r>
          </a:p>
          <a:p>
            <a:pPr lvl="1"/>
            <a:r>
              <a:rPr lang="en-US" dirty="0"/>
              <a:t>Save</a:t>
            </a:r>
          </a:p>
          <a:p>
            <a:pPr lvl="1"/>
            <a:r>
              <a:rPr lang="en-US" dirty="0"/>
              <a:t>Back to Course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F462BAA-3629-4D5A-BC50-06C07497D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Creator – Edit Component</a:t>
            </a:r>
          </a:p>
        </p:txBody>
      </p:sp>
    </p:spTree>
    <p:extLst>
      <p:ext uri="{BB962C8B-B14F-4D97-AF65-F5344CB8AC3E}">
        <p14:creationId xmlns:p14="http://schemas.microsoft.com/office/powerpoint/2010/main" val="2666001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AAC94D9-DA9B-491A-BE9D-34970A4241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Delete Course</a:t>
            </a:r>
          </a:p>
          <a:p>
            <a:pPr lvl="1"/>
            <a:r>
              <a:rPr lang="en-US" dirty="0"/>
              <a:t>Delete</a:t>
            </a:r>
          </a:p>
          <a:p>
            <a:pPr lvl="1"/>
            <a:r>
              <a:rPr lang="en-US" dirty="0"/>
              <a:t>Back to Course List</a:t>
            </a:r>
          </a:p>
          <a:p>
            <a:r>
              <a:rPr lang="en-US" dirty="0"/>
              <a:t>Cascading Delete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F462BAA-3629-4D5A-BC50-06C07497D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Creator – Delete Component</a:t>
            </a:r>
          </a:p>
        </p:txBody>
      </p:sp>
    </p:spTree>
    <p:extLst>
      <p:ext uri="{BB962C8B-B14F-4D97-AF65-F5344CB8AC3E}">
        <p14:creationId xmlns:p14="http://schemas.microsoft.com/office/powerpoint/2010/main" val="2139045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C70A0D3-4758-41F8-A00C-D82D704EAE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Scores by Course</a:t>
            </a:r>
          </a:p>
          <a:p>
            <a:pPr lvl="1"/>
            <a:r>
              <a:rPr lang="en-US" dirty="0"/>
              <a:t>Student ID</a:t>
            </a:r>
          </a:p>
          <a:p>
            <a:pPr lvl="1"/>
            <a:r>
              <a:rPr lang="en-US" dirty="0"/>
              <a:t>Time Score</a:t>
            </a:r>
          </a:p>
          <a:p>
            <a:pPr lvl="1"/>
            <a:r>
              <a:rPr lang="en-US"/>
              <a:t>Point Score</a:t>
            </a:r>
            <a:endParaRPr lang="en-US" dirty="0"/>
          </a:p>
          <a:p>
            <a:r>
              <a:rPr lang="en-US" dirty="0"/>
              <a:t>Create, Update, and Delete actions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8322B63-3655-4517-A49B-E25EC597FE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Creator - Scores</a:t>
            </a:r>
          </a:p>
        </p:txBody>
      </p:sp>
    </p:spTree>
    <p:extLst>
      <p:ext uri="{BB962C8B-B14F-4D97-AF65-F5344CB8AC3E}">
        <p14:creationId xmlns:p14="http://schemas.microsoft.com/office/powerpoint/2010/main" val="3694290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868BB7D-5763-4323-89F7-B726B5885C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VR Orienteering Program</a:t>
            </a:r>
          </a:p>
          <a:p>
            <a:r>
              <a:rPr lang="en-US" dirty="0"/>
              <a:t>VR headset</a:t>
            </a:r>
          </a:p>
          <a:p>
            <a:r>
              <a:rPr lang="en-US" dirty="0"/>
              <a:t>Enter Student ID</a:t>
            </a:r>
          </a:p>
          <a:p>
            <a:r>
              <a:rPr lang="en-US" dirty="0"/>
              <a:t>Select Course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B19E4A3-E04C-4842-8A17-AD882B9CB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VR Orienteering - Access</a:t>
            </a:r>
          </a:p>
        </p:txBody>
      </p:sp>
    </p:spTree>
    <p:extLst>
      <p:ext uri="{BB962C8B-B14F-4D97-AF65-F5344CB8AC3E}">
        <p14:creationId xmlns:p14="http://schemas.microsoft.com/office/powerpoint/2010/main" val="3169272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868BB7D-5763-4323-89F7-B726B5885C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Viewing </a:t>
            </a:r>
            <a:r>
              <a:rPr lang="en-US" dirty="0" err="1"/>
              <a:t>Worldspace</a:t>
            </a:r>
            <a:endParaRPr lang="en-US" dirty="0"/>
          </a:p>
          <a:p>
            <a:r>
              <a:rPr lang="en-US" dirty="0"/>
              <a:t>Question Screen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B19E4A3-E04C-4842-8A17-AD882B9CB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VR Orienteering – Navigating Course</a:t>
            </a:r>
          </a:p>
        </p:txBody>
      </p:sp>
    </p:spTree>
    <p:extLst>
      <p:ext uri="{BB962C8B-B14F-4D97-AF65-F5344CB8AC3E}">
        <p14:creationId xmlns:p14="http://schemas.microsoft.com/office/powerpoint/2010/main" val="23528235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fade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868BB7D-5763-4323-89F7-B726B5885C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Incorrect Answers</a:t>
            </a:r>
          </a:p>
          <a:p>
            <a:r>
              <a:rPr lang="en-US" dirty="0"/>
              <a:t>Scoring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B19E4A3-E04C-4842-8A17-AD882B9CB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VR Orienteering – Answering Questions</a:t>
            </a:r>
          </a:p>
        </p:txBody>
      </p:sp>
    </p:spTree>
    <p:extLst>
      <p:ext uri="{BB962C8B-B14F-4D97-AF65-F5344CB8AC3E}">
        <p14:creationId xmlns:p14="http://schemas.microsoft.com/office/powerpoint/2010/main" val="27291349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fade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868BB7D-5763-4323-89F7-B726B5885C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Game Over Screen</a:t>
            </a:r>
          </a:p>
          <a:p>
            <a:r>
              <a:rPr lang="en-US" dirty="0"/>
              <a:t>Score Submission</a:t>
            </a:r>
          </a:p>
          <a:p>
            <a:r>
              <a:rPr lang="en-US"/>
              <a:t>Quit Progra</a:t>
            </a:r>
            <a:r>
              <a:rPr lang="en-US" dirty="0"/>
              <a:t>m</a:t>
            </a:r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B19E4A3-E04C-4842-8A17-AD882B9CB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VR Orienteering – Finish Course</a:t>
            </a:r>
          </a:p>
        </p:txBody>
      </p:sp>
    </p:spTree>
    <p:extLst>
      <p:ext uri="{BB962C8B-B14F-4D97-AF65-F5344CB8AC3E}">
        <p14:creationId xmlns:p14="http://schemas.microsoft.com/office/powerpoint/2010/main" val="10503153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fade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733BF-AA6C-3843-8AFE-ADEA39FAD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Technologies – Course Creator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BF0CA-D3A8-B041-8E51-D369DC7E684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ASP.NET Core MVC</a:t>
            </a:r>
          </a:p>
          <a:p>
            <a:pPr lvl="1"/>
            <a:r>
              <a:rPr lang="en-US" dirty="0"/>
              <a:t>URL Routing</a:t>
            </a:r>
          </a:p>
          <a:p>
            <a:pPr lvl="1"/>
            <a:r>
              <a:rPr lang="en-US" dirty="0"/>
              <a:t>Model Binding</a:t>
            </a:r>
          </a:p>
          <a:p>
            <a:pPr lvl="1"/>
            <a:r>
              <a:rPr lang="en-US" dirty="0"/>
              <a:t>Dependency Injection</a:t>
            </a:r>
          </a:p>
          <a:p>
            <a:pPr lvl="1"/>
            <a:r>
              <a:rPr lang="en-US" dirty="0"/>
              <a:t>Filters</a:t>
            </a:r>
          </a:p>
          <a:p>
            <a:pPr lvl="1"/>
            <a:r>
              <a:rPr lang="en-US" dirty="0"/>
              <a:t>Razor View Engine</a:t>
            </a:r>
          </a:p>
          <a:p>
            <a:pPr lvl="1"/>
            <a:r>
              <a:rPr lang="en-US" dirty="0"/>
              <a:t>Entity Framework Core</a:t>
            </a:r>
          </a:p>
          <a:p>
            <a:pPr lvl="1"/>
            <a:r>
              <a:rPr lang="en-US" dirty="0"/>
              <a:t>Bootstrap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12FC72-6783-CF4B-A01B-5FD434AA203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169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733BF-AA6C-3843-8AFE-ADEA39FAD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Technologies – VR Orienteering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BF0CA-D3A8-B041-8E51-D369DC7E684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Unity</a:t>
            </a:r>
          </a:p>
          <a:p>
            <a:pPr lvl="1"/>
            <a:r>
              <a:rPr lang="en-US" dirty="0"/>
              <a:t>Unity XR Interaction Toolkit</a:t>
            </a:r>
          </a:p>
          <a:p>
            <a:pPr lvl="1"/>
            <a:r>
              <a:rPr lang="en-US" dirty="0" err="1"/>
              <a:t>OpenXR</a:t>
            </a:r>
            <a:endParaRPr lang="en-US" dirty="0"/>
          </a:p>
          <a:p>
            <a:pPr lvl="1"/>
            <a:r>
              <a:rPr lang="en-US" dirty="0" err="1"/>
              <a:t>GameObjects</a:t>
            </a:r>
            <a:endParaRPr lang="en-US" dirty="0"/>
          </a:p>
          <a:p>
            <a:pPr lvl="1"/>
            <a:r>
              <a:rPr lang="en-US" dirty="0"/>
              <a:t>Assets</a:t>
            </a:r>
          </a:p>
          <a:p>
            <a:pPr lvl="1"/>
            <a:r>
              <a:rPr lang="en-US" dirty="0"/>
              <a:t>Scenes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12FC72-6783-CF4B-A01B-5FD434AA203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024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733BF-AA6C-3843-8AFE-ADEA39FAD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BF0CA-D3A8-B041-8E51-D369DC7E684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What is some </a:t>
            </a:r>
            <a:r>
              <a:rPr lang="en-US"/>
              <a:t>context to </a:t>
            </a:r>
            <a:r>
              <a:rPr lang="en-US" dirty="0"/>
              <a:t>this project?</a:t>
            </a:r>
          </a:p>
          <a:p>
            <a:r>
              <a:rPr lang="en-US" dirty="0"/>
              <a:t>Why this project?</a:t>
            </a:r>
          </a:p>
          <a:p>
            <a:r>
              <a:rPr lang="en-US" dirty="0"/>
              <a:t>What was designed?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12FC72-6783-CF4B-A01B-5FD434AA203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4055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6BE369-3073-4EA6-8CA1-52FE89839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Diagram - Course Creator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72CA39-A677-4DB3-8178-56C88ED6545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43197B-5311-4301-827A-8E445E5304E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299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6BE369-3073-4EA6-8CA1-52FE89839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Diagram – VR Orienteering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72CA39-A677-4DB3-8178-56C88ED6545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43197B-5311-4301-827A-8E445E5304E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337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03896-30AC-45CF-A44B-08FA4FD25E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16BDD4-389A-4844-BA54-F8536812AF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83029" y="3871109"/>
            <a:ext cx="8918561" cy="5852311"/>
          </a:xfrm>
        </p:spPr>
        <p:txBody>
          <a:bodyPr/>
          <a:lstStyle/>
          <a:p>
            <a:r>
              <a:rPr lang="en-US" dirty="0"/>
              <a:t>Microsoft SQL Server</a:t>
            </a:r>
          </a:p>
          <a:p>
            <a:r>
              <a:rPr lang="en-US" dirty="0"/>
              <a:t>Transparent Data Encryption (TDE)</a:t>
            </a:r>
          </a:p>
          <a:p>
            <a:r>
              <a:rPr lang="en-US" dirty="0"/>
              <a:t>ER Diagram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C27A8C-3C88-4687-8752-E0C84DFAC43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619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74545D9-ADCE-4DDC-B61E-9374F73CCA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RESTful Web API</a:t>
            </a:r>
          </a:p>
          <a:p>
            <a:r>
              <a:rPr lang="en-US" dirty="0"/>
              <a:t>Basic Authentication</a:t>
            </a:r>
          </a:p>
          <a:p>
            <a:r>
              <a:rPr lang="en-US" dirty="0"/>
              <a:t>JSON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5E0E615-12EC-4A18-AA3D-D942ECEC4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Communication between Programs</a:t>
            </a:r>
          </a:p>
        </p:txBody>
      </p:sp>
    </p:spTree>
    <p:extLst>
      <p:ext uri="{BB962C8B-B14F-4D97-AF65-F5344CB8AC3E}">
        <p14:creationId xmlns:p14="http://schemas.microsoft.com/office/powerpoint/2010/main" val="17894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733BF-AA6C-3843-8AFE-ADEA39FAD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– Course Creator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BF0CA-D3A8-B041-8E51-D369DC7E684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Authorization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12FC72-6783-CF4B-A01B-5FD434AA203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919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1CE527F-8A4E-4E6A-B8C4-79D2D74EBB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Courses</a:t>
            </a:r>
          </a:p>
          <a:p>
            <a:r>
              <a:rPr lang="en-US" dirty="0"/>
              <a:t>Courses Viewer</a:t>
            </a:r>
          </a:p>
          <a:p>
            <a:r>
              <a:rPr lang="en-US" dirty="0"/>
              <a:t>Cascade Delete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9741A5-A13A-499F-A8AA-09853369A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– Course Creator</a:t>
            </a:r>
          </a:p>
        </p:txBody>
      </p:sp>
    </p:spTree>
    <p:extLst>
      <p:ext uri="{BB962C8B-B14F-4D97-AF65-F5344CB8AC3E}">
        <p14:creationId xmlns:p14="http://schemas.microsoft.com/office/powerpoint/2010/main" val="2495475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1CE527F-8A4E-4E6A-B8C4-79D2D74EBB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Locations</a:t>
            </a:r>
          </a:p>
          <a:p>
            <a:r>
              <a:rPr lang="en-US" dirty="0"/>
              <a:t>Location Viewers</a:t>
            </a:r>
          </a:p>
          <a:p>
            <a:r>
              <a:rPr lang="en-US" dirty="0"/>
              <a:t>Upload 360 Photo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9741A5-A13A-499F-A8AA-09853369A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– Course Creator</a:t>
            </a:r>
          </a:p>
        </p:txBody>
      </p:sp>
    </p:spTree>
    <p:extLst>
      <p:ext uri="{BB962C8B-B14F-4D97-AF65-F5344CB8AC3E}">
        <p14:creationId xmlns:p14="http://schemas.microsoft.com/office/powerpoint/2010/main" val="819730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1CE527F-8A4E-4E6A-B8C4-79D2D74EBB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  <a:p>
            <a:r>
              <a:rPr lang="en-US" dirty="0"/>
              <a:t>Question Viewer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9741A5-A13A-499F-A8AA-09853369A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– Course Creator</a:t>
            </a:r>
          </a:p>
        </p:txBody>
      </p:sp>
    </p:spTree>
    <p:extLst>
      <p:ext uri="{BB962C8B-B14F-4D97-AF65-F5344CB8AC3E}">
        <p14:creationId xmlns:p14="http://schemas.microsoft.com/office/powerpoint/2010/main" val="1245107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1CE527F-8A4E-4E6A-B8C4-79D2D74EBB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Answers</a:t>
            </a:r>
          </a:p>
          <a:p>
            <a:r>
              <a:rPr lang="en-US" dirty="0"/>
              <a:t>Answers Viewer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9741A5-A13A-499F-A8AA-09853369A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– Course Creator</a:t>
            </a:r>
          </a:p>
        </p:txBody>
      </p:sp>
    </p:spTree>
    <p:extLst>
      <p:ext uri="{BB962C8B-B14F-4D97-AF65-F5344CB8AC3E}">
        <p14:creationId xmlns:p14="http://schemas.microsoft.com/office/powerpoint/2010/main" val="3563439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1CE527F-8A4E-4E6A-B8C4-79D2D74EBB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Scores</a:t>
            </a:r>
          </a:p>
          <a:p>
            <a:r>
              <a:rPr lang="en-US" dirty="0"/>
              <a:t>Scores Viewer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9741A5-A13A-499F-A8AA-09853369A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– Course Creator</a:t>
            </a:r>
          </a:p>
        </p:txBody>
      </p:sp>
    </p:spTree>
    <p:extLst>
      <p:ext uri="{BB962C8B-B14F-4D97-AF65-F5344CB8AC3E}">
        <p14:creationId xmlns:p14="http://schemas.microsoft.com/office/powerpoint/2010/main" val="3535758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733BF-AA6C-3843-8AFE-ADEA39FAD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BF0CA-D3A8-B041-8E51-D369DC7E684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Iterative Development Methodology</a:t>
            </a:r>
          </a:p>
          <a:p>
            <a:r>
              <a:rPr lang="en-US" dirty="0"/>
              <a:t>Functional Requirements</a:t>
            </a:r>
          </a:p>
          <a:p>
            <a:r>
              <a:rPr lang="en-US" dirty="0"/>
              <a:t>Non-functional Requirements</a:t>
            </a:r>
          </a:p>
          <a:p>
            <a:r>
              <a:rPr lang="en-US" dirty="0"/>
              <a:t>Security Concerns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12FC72-6783-CF4B-A01B-5FD434AA203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727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1CE527F-8A4E-4E6A-B8C4-79D2D74EBB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Web API</a:t>
            </a:r>
          </a:p>
          <a:p>
            <a:r>
              <a:rPr lang="en-US" dirty="0"/>
              <a:t>Swagger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9741A5-A13A-499F-A8AA-09853369A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– Course Creator</a:t>
            </a:r>
          </a:p>
        </p:txBody>
      </p:sp>
    </p:spTree>
    <p:extLst>
      <p:ext uri="{BB962C8B-B14F-4D97-AF65-F5344CB8AC3E}">
        <p14:creationId xmlns:p14="http://schemas.microsoft.com/office/powerpoint/2010/main" val="1986358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1CE527F-8A4E-4E6A-B8C4-79D2D74EBB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Authorization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9741A5-A13A-499F-A8AA-09853369A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– VR Orienteering</a:t>
            </a:r>
          </a:p>
        </p:txBody>
      </p:sp>
    </p:spTree>
    <p:extLst>
      <p:ext uri="{BB962C8B-B14F-4D97-AF65-F5344CB8AC3E}">
        <p14:creationId xmlns:p14="http://schemas.microsoft.com/office/powerpoint/2010/main" val="3185683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1CE527F-8A4E-4E6A-B8C4-79D2D74EBB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Displaying a Course</a:t>
            </a:r>
          </a:p>
          <a:p>
            <a:r>
              <a:rPr lang="en-US" dirty="0"/>
              <a:t>Score Keeping</a:t>
            </a:r>
          </a:p>
          <a:p>
            <a:r>
              <a:rPr lang="en-US" dirty="0"/>
              <a:t>Submitting Score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9741A5-A13A-499F-A8AA-09853369A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– VR Orienteering</a:t>
            </a:r>
          </a:p>
        </p:txBody>
      </p:sp>
    </p:spTree>
    <p:extLst>
      <p:ext uri="{BB962C8B-B14F-4D97-AF65-F5344CB8AC3E}">
        <p14:creationId xmlns:p14="http://schemas.microsoft.com/office/powerpoint/2010/main" val="2052662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B53CD-B2A3-44DB-B403-7510EC1CB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1E60E4-EEA7-4037-A37E-17BF7940F15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Input Validation</a:t>
            </a:r>
          </a:p>
          <a:p>
            <a:r>
              <a:rPr lang="en-US" dirty="0"/>
              <a:t>Unit Testing</a:t>
            </a:r>
          </a:p>
          <a:p>
            <a:r>
              <a:rPr lang="en-US" dirty="0"/>
              <a:t>Acceptance Testing</a:t>
            </a:r>
          </a:p>
          <a:p>
            <a:r>
              <a:rPr lang="en-US" dirty="0"/>
              <a:t>Integration Testing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B9348D-3D68-4395-A9F2-9C5BEF13BF3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725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1CE527F-8A4E-4E6A-B8C4-79D2D74EBB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Full-Time Work of Developer</a:t>
            </a:r>
          </a:p>
          <a:p>
            <a:r>
              <a:rPr lang="en-US" dirty="0"/>
              <a:t>Decreased Project Sponsor Involvement </a:t>
            </a:r>
          </a:p>
          <a:p>
            <a:r>
              <a:rPr lang="en-US" dirty="0"/>
              <a:t>VR Development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9741A5-A13A-499F-A8AA-09853369A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</a:t>
            </a:r>
          </a:p>
        </p:txBody>
      </p:sp>
    </p:spTree>
    <p:extLst>
      <p:ext uri="{BB962C8B-B14F-4D97-AF65-F5344CB8AC3E}">
        <p14:creationId xmlns:p14="http://schemas.microsoft.com/office/powerpoint/2010/main" val="3701791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1CE527F-8A4E-4E6A-B8C4-79D2D74EBB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Server Hosting</a:t>
            </a:r>
          </a:p>
          <a:p>
            <a:r>
              <a:rPr lang="en-US" dirty="0"/>
              <a:t>VR Orienteering Modularization</a:t>
            </a:r>
          </a:p>
          <a:p>
            <a:r>
              <a:rPr lang="en-US" dirty="0"/>
              <a:t>Ease-of-use Features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9741A5-A13A-499F-A8AA-09853369A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</p:spTree>
    <p:extLst>
      <p:ext uri="{BB962C8B-B14F-4D97-AF65-F5344CB8AC3E}">
        <p14:creationId xmlns:p14="http://schemas.microsoft.com/office/powerpoint/2010/main" val="1254709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B53CD-B2A3-44DB-B403-7510EC1CB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1E60E4-EEA7-4037-A37E-17BF7940F15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B9348D-3D68-4395-A9F2-9C5BEF13BF3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916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733BF-AA6C-3843-8AFE-ADEA39FAD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Creator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BF0CA-D3A8-B041-8E51-D369DC7E684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What is the Course Creator?</a:t>
            </a:r>
          </a:p>
          <a:p>
            <a:r>
              <a:rPr lang="en-US" dirty="0"/>
              <a:t>What does the Course Creator do?</a:t>
            </a:r>
          </a:p>
          <a:p>
            <a:r>
              <a:rPr lang="en-US" dirty="0"/>
              <a:t>How do users interact with the Course Creator?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12FC72-6783-CF4B-A01B-5FD434AA203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734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733BF-AA6C-3843-8AFE-ADEA39FAD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VR Orienteering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BF0CA-D3A8-B041-8E51-D369DC7E68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83029" y="3871109"/>
            <a:ext cx="17350739" cy="5852311"/>
          </a:xfrm>
        </p:spPr>
        <p:txBody>
          <a:bodyPr/>
          <a:lstStyle/>
          <a:p>
            <a:r>
              <a:rPr lang="en-US" dirty="0"/>
              <a:t>What is the Virtual Reality Orienteering Program?</a:t>
            </a:r>
          </a:p>
          <a:p>
            <a:r>
              <a:rPr lang="en-US" dirty="0"/>
              <a:t>What does the Virtual Reality Orienteering Program do?</a:t>
            </a:r>
          </a:p>
          <a:p>
            <a:r>
              <a:rPr lang="en-US" dirty="0"/>
              <a:t>How do users interact with the </a:t>
            </a:r>
            <a:br>
              <a:rPr lang="en-US" dirty="0"/>
            </a:br>
            <a:r>
              <a:rPr lang="en-US" dirty="0"/>
              <a:t>Virtual Reality Orienteering Program?</a:t>
            </a:r>
          </a:p>
        </p:txBody>
      </p:sp>
    </p:spTree>
    <p:extLst>
      <p:ext uri="{BB962C8B-B14F-4D97-AF65-F5344CB8AC3E}">
        <p14:creationId xmlns:p14="http://schemas.microsoft.com/office/powerpoint/2010/main" val="3565374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733BF-AA6C-3843-8AFE-ADEA39FAD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Creator – Access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BF0CA-D3A8-B041-8E51-D369DC7E684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User Registration </a:t>
            </a:r>
          </a:p>
          <a:p>
            <a:r>
              <a:rPr lang="en-US" dirty="0"/>
              <a:t>User Login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12FC72-6783-CF4B-A01B-5FD434AA203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181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4C1C05E-2A64-4ECA-9651-66E89521F4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User Profile</a:t>
            </a:r>
          </a:p>
          <a:p>
            <a:r>
              <a:rPr lang="en-US" dirty="0"/>
              <a:t>Verify Users Page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C3615FD-A1E6-4BFF-A409-4FF2113098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Creator - Modify Users</a:t>
            </a:r>
          </a:p>
        </p:txBody>
      </p:sp>
    </p:spTree>
    <p:extLst>
      <p:ext uri="{BB962C8B-B14F-4D97-AF65-F5344CB8AC3E}">
        <p14:creationId xmlns:p14="http://schemas.microsoft.com/office/powerpoint/2010/main" val="149972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FF38E95-B86F-425C-978E-359641833E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View All Courses</a:t>
            </a:r>
          </a:p>
          <a:p>
            <a:r>
              <a:rPr lang="en-US" dirty="0"/>
              <a:t>Create Course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7D9C750-9F47-4885-8074-608D18CBB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Creator - Start</a:t>
            </a:r>
          </a:p>
        </p:txBody>
      </p:sp>
    </p:spTree>
    <p:extLst>
      <p:ext uri="{BB962C8B-B14F-4D97-AF65-F5344CB8AC3E}">
        <p14:creationId xmlns:p14="http://schemas.microsoft.com/office/powerpoint/2010/main" val="2323067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FF38E95-B86F-425C-978E-359641833E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Course Details</a:t>
            </a:r>
          </a:p>
          <a:p>
            <a:r>
              <a:rPr lang="en-US" dirty="0"/>
              <a:t>Location Details</a:t>
            </a:r>
          </a:p>
          <a:p>
            <a:r>
              <a:rPr lang="en-US" dirty="0"/>
              <a:t>Question Details</a:t>
            </a:r>
          </a:p>
          <a:p>
            <a:r>
              <a:rPr lang="en-US" dirty="0"/>
              <a:t>Answers Details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7D9C750-9F47-4885-8074-608D18CBB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Creator – Detail View</a:t>
            </a:r>
          </a:p>
        </p:txBody>
      </p:sp>
    </p:spTree>
    <p:extLst>
      <p:ext uri="{BB962C8B-B14F-4D97-AF65-F5344CB8AC3E}">
        <p14:creationId xmlns:p14="http://schemas.microsoft.com/office/powerpoint/2010/main" val="4127693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UWL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UWL Theme 2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UWL Theme 3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7617</TotalTime>
  <Words>395</Words>
  <Application>Microsoft Office PowerPoint</Application>
  <PresentationFormat>Custom</PresentationFormat>
  <Paragraphs>134</Paragraphs>
  <Slides>36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36</vt:i4>
      </vt:variant>
    </vt:vector>
  </HeadingPairs>
  <TitlesOfParts>
    <vt:vector size="43" baseType="lpstr">
      <vt:lpstr>Arial</vt:lpstr>
      <vt:lpstr>Calibri</vt:lpstr>
      <vt:lpstr>Montserrat</vt:lpstr>
      <vt:lpstr>Roboto</vt:lpstr>
      <vt:lpstr>UWL Theme</vt:lpstr>
      <vt:lpstr>UWL Theme 2</vt:lpstr>
      <vt:lpstr>UWL Theme 3</vt:lpstr>
      <vt:lpstr>PowerPoint Presentation</vt:lpstr>
      <vt:lpstr>Introduction</vt:lpstr>
      <vt:lpstr>Requirements</vt:lpstr>
      <vt:lpstr>Course Creator Overview</vt:lpstr>
      <vt:lpstr>VR Orienteering Overview</vt:lpstr>
      <vt:lpstr>Course Creator – Access</vt:lpstr>
      <vt:lpstr>Course Creator - Modify Users</vt:lpstr>
      <vt:lpstr>Course Creator - Start</vt:lpstr>
      <vt:lpstr>Course Creator – Detail View</vt:lpstr>
      <vt:lpstr>Course Creator – Create Component</vt:lpstr>
      <vt:lpstr>Course Creator – Edit Component</vt:lpstr>
      <vt:lpstr>Course Creator – Delete Component</vt:lpstr>
      <vt:lpstr>Course Creator - Scores</vt:lpstr>
      <vt:lpstr>VR Orienteering - Access</vt:lpstr>
      <vt:lpstr>VR Orienteering – Navigating Course</vt:lpstr>
      <vt:lpstr>VR Orienteering – Answering Questions</vt:lpstr>
      <vt:lpstr>VR Orienteering – Finish Course</vt:lpstr>
      <vt:lpstr>Technologies – Course Creator</vt:lpstr>
      <vt:lpstr>Technologies – VR Orienteering</vt:lpstr>
      <vt:lpstr>Class Diagram - Course Creator </vt:lpstr>
      <vt:lpstr>Class Diagram – VR Orienteering</vt:lpstr>
      <vt:lpstr>Database</vt:lpstr>
      <vt:lpstr>Communication between Programs</vt:lpstr>
      <vt:lpstr>Implementation – Course Creator</vt:lpstr>
      <vt:lpstr>Implementation – Course Creator</vt:lpstr>
      <vt:lpstr>Implementation – Course Creator</vt:lpstr>
      <vt:lpstr>Implementation – Course Creator</vt:lpstr>
      <vt:lpstr>Implementation – Course Creator</vt:lpstr>
      <vt:lpstr>Implementation – Course Creator</vt:lpstr>
      <vt:lpstr>Implementation – Course Creator</vt:lpstr>
      <vt:lpstr>Implementation – VR Orienteering</vt:lpstr>
      <vt:lpstr>Implementation – VR Orienteering</vt:lpstr>
      <vt:lpstr>Testing</vt:lpstr>
      <vt:lpstr>Challenges</vt:lpstr>
      <vt:lpstr>Future Work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Piro</dc:creator>
  <cp:lastModifiedBy>Austin Klum</cp:lastModifiedBy>
  <cp:revision>202</cp:revision>
  <dcterms:created xsi:type="dcterms:W3CDTF">2018-11-12T15:38:00Z</dcterms:created>
  <dcterms:modified xsi:type="dcterms:W3CDTF">2022-08-20T16:41:02Z</dcterms:modified>
</cp:coreProperties>
</file>